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5" r:id="rId3"/>
    <p:sldId id="286" r:id="rId4"/>
    <p:sldId id="289" r:id="rId5"/>
    <p:sldId id="287" r:id="rId6"/>
    <p:sldId id="288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3300"/>
    <a:srgbClr val="FFF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66"/>
    <p:restoredTop sz="97533" autoAdjust="0"/>
  </p:normalViewPr>
  <p:slideViewPr>
    <p:cSldViewPr snapToGrid="0" snapToObjects="1"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2585E-5E00-3D4D-9B21-C28A67947B4C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1AAAC-9672-F24F-BAE0-264CC9FD95BD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4865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2B520-E8FD-DA44-B4E4-4B6E854E60A1}" type="datetimeFigureOut">
              <a:rPr lang="it-IT" smtClean="0"/>
              <a:pPr/>
              <a:t>20/11/2018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6C617-ADCB-2948-8FE0-BA620C22A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9824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2B520-E8FD-DA44-B4E4-4B6E854E60A1}" type="datetimeFigureOut">
              <a:rPr lang="it-IT" smtClean="0"/>
              <a:pPr/>
              <a:t>20/11/2018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6C617-ADCB-2948-8FE0-BA620C22A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4367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2B520-E8FD-DA44-B4E4-4B6E854E60A1}" type="datetimeFigureOut">
              <a:rPr lang="it-IT" smtClean="0"/>
              <a:pPr/>
              <a:t>20/11/2018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6C617-ADCB-2948-8FE0-BA620C22A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0391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2B520-E8FD-DA44-B4E4-4B6E854E60A1}" type="datetimeFigureOut">
              <a:rPr lang="it-IT" smtClean="0"/>
              <a:pPr/>
              <a:t>20/11/2018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6C617-ADCB-2948-8FE0-BA620C22A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9097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2B520-E8FD-DA44-B4E4-4B6E854E60A1}" type="datetimeFigureOut">
              <a:rPr lang="it-IT" smtClean="0"/>
              <a:pPr/>
              <a:t>20/11/2018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6C617-ADCB-2948-8FE0-BA620C22A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2611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2B520-E8FD-DA44-B4E4-4B6E854E60A1}" type="datetimeFigureOut">
              <a:rPr lang="it-IT" smtClean="0"/>
              <a:pPr/>
              <a:t>20/11/2018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6C617-ADCB-2948-8FE0-BA620C22A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3968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2B520-E8FD-DA44-B4E4-4B6E854E60A1}" type="datetimeFigureOut">
              <a:rPr lang="it-IT" smtClean="0"/>
              <a:pPr/>
              <a:t>20/11/2018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6C617-ADCB-2948-8FE0-BA620C22A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1621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2B520-E8FD-DA44-B4E4-4B6E854E60A1}" type="datetimeFigureOut">
              <a:rPr lang="it-IT" smtClean="0"/>
              <a:pPr/>
              <a:t>20/11/2018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6C617-ADCB-2948-8FE0-BA620C22A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8326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2B520-E8FD-DA44-B4E4-4B6E854E60A1}" type="datetimeFigureOut">
              <a:rPr lang="it-IT" smtClean="0"/>
              <a:pPr/>
              <a:t>20/11/2018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6C617-ADCB-2948-8FE0-BA620C22A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2468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2B520-E8FD-DA44-B4E4-4B6E854E60A1}" type="datetimeFigureOut">
              <a:rPr lang="it-IT" smtClean="0"/>
              <a:pPr/>
              <a:t>20/11/2018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6C617-ADCB-2948-8FE0-BA620C22A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5613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2B520-E8FD-DA44-B4E4-4B6E854E60A1}" type="datetimeFigureOut">
              <a:rPr lang="it-IT" smtClean="0"/>
              <a:pPr/>
              <a:t>20/11/2018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6C617-ADCB-2948-8FE0-BA620C22AE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882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77814" y="6205538"/>
            <a:ext cx="7408985" cy="538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75138"/>
            <a:ext cx="8229600" cy="575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Line 16"/>
          <p:cNvSpPr>
            <a:spLocks noChangeShapeType="1"/>
          </p:cNvSpPr>
          <p:nvPr userDrawn="1"/>
        </p:nvSpPr>
        <p:spPr bwMode="auto">
          <a:xfrm>
            <a:off x="107950" y="6165850"/>
            <a:ext cx="8928100" cy="0"/>
          </a:xfrm>
          <a:prstGeom prst="line">
            <a:avLst/>
          </a:prstGeom>
          <a:noFill/>
          <a:ln w="57150" cmpd="thickThin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8" name="Picture 17" descr="Intestazion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734050"/>
            <a:ext cx="1079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4539" t="37372" r="27782" b="26773"/>
          <a:stretch>
            <a:fillRect/>
          </a:stretch>
        </p:blipFill>
        <p:spPr bwMode="auto">
          <a:xfrm>
            <a:off x="107950" y="5805488"/>
            <a:ext cx="1081088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9"/>
          <p:cNvSpPr txBox="1">
            <a:spLocks noChangeArrowheads="1"/>
          </p:cNvSpPr>
          <p:nvPr userDrawn="1"/>
        </p:nvSpPr>
        <p:spPr bwMode="auto">
          <a:xfrm>
            <a:off x="1116013" y="5876925"/>
            <a:ext cx="39862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sz="1000" dirty="0" smtClean="0">
                <a:solidFill>
                  <a:srgbClr val="FF3300"/>
                </a:solidFill>
              </a:rPr>
              <a:t>L. </a:t>
            </a:r>
            <a:r>
              <a:rPr lang="it-IT" sz="1000" dirty="0" err="1" smtClean="0">
                <a:solidFill>
                  <a:srgbClr val="FF3300"/>
                </a:solidFill>
              </a:rPr>
              <a:t>Bonetti</a:t>
            </a:r>
            <a:r>
              <a:rPr lang="it-IT" sz="1000" dirty="0" smtClean="0">
                <a:solidFill>
                  <a:srgbClr val="FF3300"/>
                </a:solidFill>
              </a:rPr>
              <a:t>, M. De Cecco -  </a:t>
            </a:r>
            <a:r>
              <a:rPr lang="it-IT" sz="1000" dirty="0" err="1" smtClean="0">
                <a:solidFill>
                  <a:srgbClr val="FF3300"/>
                </a:solidFill>
              </a:rPr>
              <a:t>Robotic</a:t>
            </a:r>
            <a:r>
              <a:rPr lang="it-IT" sz="1000" dirty="0" smtClean="0">
                <a:solidFill>
                  <a:srgbClr val="FF3300"/>
                </a:solidFill>
              </a:rPr>
              <a:t> </a:t>
            </a:r>
            <a:r>
              <a:rPr lang="it-IT" sz="1000" dirty="0" err="1" smtClean="0">
                <a:solidFill>
                  <a:srgbClr val="FF3300"/>
                </a:solidFill>
              </a:rPr>
              <a:t>Perception</a:t>
            </a:r>
            <a:r>
              <a:rPr lang="it-IT" sz="1000" dirty="0" smtClean="0">
                <a:solidFill>
                  <a:srgbClr val="FF3300"/>
                </a:solidFill>
              </a:rPr>
              <a:t> and Action</a:t>
            </a:r>
          </a:p>
        </p:txBody>
      </p:sp>
    </p:spTree>
    <p:extLst>
      <p:ext uri="{BB962C8B-B14F-4D97-AF65-F5344CB8AC3E}">
        <p14:creationId xmlns="" xmlns:p14="http://schemas.microsoft.com/office/powerpoint/2010/main" val="326382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Robotic</a:t>
            </a:r>
            <a:r>
              <a:rPr lang="it-IT" dirty="0" smtClean="0"/>
              <a:t> </a:t>
            </a:r>
            <a:r>
              <a:rPr lang="it-IT" dirty="0" err="1" smtClean="0"/>
              <a:t>Perception</a:t>
            </a:r>
            <a:r>
              <a:rPr lang="it-IT" dirty="0" smtClean="0"/>
              <a:t> and </a:t>
            </a:r>
            <a:r>
              <a:rPr lang="it-IT" dirty="0" err="1" smtClean="0"/>
              <a:t>Action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ROS </a:t>
            </a:r>
            <a:r>
              <a:rPr lang="it-IT" dirty="0" err="1" smtClean="0"/>
              <a:t>Homework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56710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40706"/>
            <a:ext cx="8229600" cy="5785457"/>
          </a:xfrm>
        </p:spPr>
        <p:txBody>
          <a:bodyPr>
            <a:normAutofit/>
          </a:bodyPr>
          <a:lstStyle/>
          <a:p>
            <a:pPr marL="514350" indent="-514350"/>
            <a:r>
              <a:rPr lang="en-GB" sz="3000" dirty="0" smtClean="0">
                <a:latin typeface="Arial" pitchFamily="34" charset="0"/>
                <a:cs typeface="Arial" pitchFamily="34" charset="0"/>
              </a:rPr>
              <a:t>Create a ROS package called </a:t>
            </a:r>
            <a:r>
              <a:rPr lang="en-GB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homework</a:t>
            </a:r>
            <a:r>
              <a:rPr lang="en-GB" sz="3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GB" sz="3000" dirty="0" smtClean="0">
                <a:latin typeface="Arial" pitchFamily="34" charset="0"/>
                <a:cs typeface="Arial" pitchFamily="34" charset="0"/>
              </a:rPr>
              <a:t>the current </a:t>
            </a:r>
            <a:r>
              <a:rPr lang="en-GB" sz="3000" dirty="0" smtClean="0">
                <a:latin typeface="Arial" pitchFamily="34" charset="0"/>
                <a:cs typeface="Arial" pitchFamily="34" charset="0"/>
              </a:rPr>
              <a:t>workspace. </a:t>
            </a:r>
          </a:p>
          <a:p>
            <a:pPr marL="514350" indent="-514350"/>
            <a:r>
              <a:rPr lang="en-GB" sz="3000" dirty="0" smtClean="0">
                <a:latin typeface="Arial" pitchFamily="34" charset="0"/>
                <a:cs typeface="Arial" pitchFamily="34" charset="0"/>
              </a:rPr>
              <a:t>All the directories, files and generated code must be inside the </a:t>
            </a:r>
            <a:r>
              <a:rPr lang="en-GB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homework</a:t>
            </a:r>
            <a:r>
              <a:rPr lang="en-GB" sz="3000" dirty="0" smtClean="0">
                <a:latin typeface="Arial" pitchFamily="34" charset="0"/>
                <a:cs typeface="Arial" pitchFamily="34" charset="0"/>
              </a:rPr>
              <a:t> directory.</a:t>
            </a:r>
          </a:p>
          <a:p>
            <a:pPr marL="514350" indent="-514350">
              <a:buNone/>
            </a:pPr>
            <a:endParaRPr lang="en-GB" sz="30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7175" y="6335713"/>
            <a:ext cx="877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 dirty="0" smtClean="0">
                <a:latin typeface="Verdana" charset="0"/>
              </a:rPr>
              <a:t>Rules</a:t>
            </a:r>
            <a:endParaRPr lang="en-GB" sz="2000" dirty="0">
              <a:latin typeface="Verdana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40706"/>
            <a:ext cx="8229600" cy="5785457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Robot </a:t>
            </a:r>
            <a:r>
              <a:rPr lang="en-GB" sz="2400" b="1" i="1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GB" sz="2400" b="1" i="1" dirty="0" err="1" smtClean="0">
                <a:latin typeface="Arial" pitchFamily="34" charset="0"/>
                <a:cs typeface="Arial" pitchFamily="34" charset="0"/>
              </a:rPr>
              <a:t>odeling</a:t>
            </a: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 and Simulation</a:t>
            </a:r>
          </a:p>
          <a:p>
            <a:pPr marL="514350" indent="-514350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Create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 new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robot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and simulate it in a virtual world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in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gazebo. The robot structure </a:t>
            </a: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must be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different from the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robot explained during the lessons. The differences could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be in the robot sizes, number of wheels, number and type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of sensors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ecc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None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Gazebo </a:t>
            </a: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Plugin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Requirements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/>
            <a:r>
              <a:rPr lang="en-GB" sz="2400" dirty="0" smtClean="0">
                <a:latin typeface="Arial" pitchFamily="34" charset="0"/>
                <a:cs typeface="Arial" pitchFamily="34" charset="0"/>
              </a:rPr>
              <a:t>Differential Drive</a:t>
            </a:r>
          </a:p>
          <a:p>
            <a:pPr marL="914400" lvl="1" indent="-514350"/>
            <a:r>
              <a:rPr lang="en-GB" sz="2400" dirty="0" smtClean="0">
                <a:latin typeface="Arial" pitchFamily="34" charset="0"/>
                <a:cs typeface="Arial" pitchFamily="34" charset="0"/>
              </a:rPr>
              <a:t>Sensor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: Laser or Camera (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Kinect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, real sense...)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7175" y="6335713"/>
            <a:ext cx="9188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 dirty="0" smtClean="0">
                <a:latin typeface="Verdana" charset="0"/>
              </a:rPr>
              <a:t>Index</a:t>
            </a:r>
            <a:endParaRPr lang="en-GB" sz="2000" dirty="0">
              <a:latin typeface="Verdana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40706"/>
            <a:ext cx="8229600" cy="578545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 Data Acquisition</a:t>
            </a:r>
          </a:p>
          <a:p>
            <a:pPr marL="514350" indent="-514350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Create a subscriber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node called </a:t>
            </a: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acquire_data.cpp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aim to acquire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data from the robot. The data to collect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is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from the </a:t>
            </a:r>
            <a:r>
              <a:rPr lang="en-GB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odometry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(pose) and the </a:t>
            </a: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sensor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(laser scan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point cloud data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), during a motion of the robot.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Show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data acquired on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the terminal during the motion of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robot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(manually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teleop_twist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keyboard) in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virtual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world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simulated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in gazebo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subscribers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are:</a:t>
            </a:r>
          </a:p>
          <a:p>
            <a:pPr marL="514350" indent="-514350"/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Odometry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GB" sz="2400" dirty="0" smtClean="0">
                <a:latin typeface="Arial" pitchFamily="34" charset="0"/>
                <a:cs typeface="Arial" pitchFamily="34" charset="0"/>
              </a:rPr>
              <a:t>Sensor data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7175" y="6335713"/>
            <a:ext cx="9188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 dirty="0" smtClean="0">
                <a:latin typeface="Verdana" charset="0"/>
              </a:rPr>
              <a:t>Index</a:t>
            </a:r>
            <a:endParaRPr lang="en-GB" sz="2000" dirty="0">
              <a:latin typeface="Verdana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40706"/>
            <a:ext cx="8229600" cy="578545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Sensor Fusion</a:t>
            </a:r>
          </a:p>
          <a:p>
            <a:pPr marL="514350" indent="-514350">
              <a:buNone/>
            </a:pPr>
            <a:endParaRPr lang="en-GB" sz="2400" b="1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Given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the virtual world and the created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robot,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create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 node called </a:t>
            </a: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fuse_data</a:t>
            </a: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.cpp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with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aim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to make the sensor fusion from the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odometry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and the sensor data. The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odometry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must be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corrupted</a:t>
            </a: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from a noisy signal. Show the results on the terminal.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subscribers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are:</a:t>
            </a:r>
          </a:p>
          <a:p>
            <a:pPr marL="514350" indent="-514350"/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Odometry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GB" sz="2400" dirty="0" smtClean="0">
                <a:latin typeface="Arial" pitchFamily="34" charset="0"/>
                <a:cs typeface="Arial" pitchFamily="34" charset="0"/>
              </a:rPr>
              <a:t>Sensor data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7175" y="6335713"/>
            <a:ext cx="15616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 dirty="0" smtClean="0">
                <a:latin typeface="Verdana" charset="0"/>
              </a:rPr>
              <a:t>Homework</a:t>
            </a:r>
            <a:endParaRPr lang="en-GB" sz="2000" dirty="0">
              <a:latin typeface="Verdana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40706"/>
            <a:ext cx="8229600" cy="578545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sz="2400" b="1" dirty="0" smtClean="0"/>
              <a:t>ALTRE IDEE</a:t>
            </a:r>
          </a:p>
          <a:p>
            <a:pPr marL="514350" indent="-514350"/>
            <a:r>
              <a:rPr lang="en-GB" sz="2400" dirty="0" err="1" smtClean="0"/>
              <a:t>Creare</a:t>
            </a:r>
            <a:r>
              <a:rPr lang="en-GB" sz="2400" dirty="0" smtClean="0"/>
              <a:t> un </a:t>
            </a:r>
            <a:r>
              <a:rPr lang="en-GB" sz="2400" dirty="0" err="1" smtClean="0"/>
              <a:t>nodo</a:t>
            </a:r>
            <a:r>
              <a:rPr lang="en-GB" sz="2400" dirty="0" smtClean="0"/>
              <a:t> </a:t>
            </a:r>
            <a:r>
              <a:rPr lang="en-GB" sz="2400" dirty="0" err="1" smtClean="0"/>
              <a:t>che</a:t>
            </a:r>
            <a:r>
              <a:rPr lang="en-GB" sz="2400" dirty="0" smtClean="0"/>
              <a:t> </a:t>
            </a:r>
            <a:r>
              <a:rPr lang="en-GB" sz="2400" dirty="0" err="1" smtClean="0"/>
              <a:t>pubblica</a:t>
            </a:r>
            <a:r>
              <a:rPr lang="en-GB" sz="2400" dirty="0" smtClean="0"/>
              <a:t> </a:t>
            </a:r>
            <a:r>
              <a:rPr lang="en-GB" sz="2400" dirty="0" err="1" smtClean="0"/>
              <a:t>comandi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velocità</a:t>
            </a:r>
            <a:r>
              <a:rPr lang="en-GB" sz="2400" dirty="0" smtClean="0"/>
              <a:t> per </a:t>
            </a:r>
            <a:r>
              <a:rPr lang="en-GB" sz="2400" dirty="0" smtClean="0"/>
              <a:t>far </a:t>
            </a:r>
            <a:r>
              <a:rPr lang="en-GB" sz="2400" dirty="0" err="1" smtClean="0"/>
              <a:t>seguire</a:t>
            </a:r>
            <a:r>
              <a:rPr lang="en-GB" sz="2400" dirty="0" smtClean="0"/>
              <a:t> al robot in </a:t>
            </a:r>
            <a:r>
              <a:rPr lang="en-GB" sz="2400" dirty="0" err="1" smtClean="0"/>
              <a:t>maniera</a:t>
            </a:r>
            <a:r>
              <a:rPr lang="en-GB" sz="2400" dirty="0" smtClean="0"/>
              <a:t> non </a:t>
            </a:r>
            <a:r>
              <a:rPr lang="en-GB" sz="2400" dirty="0" err="1" smtClean="0"/>
              <a:t>manuale</a:t>
            </a:r>
            <a:r>
              <a:rPr lang="en-GB" sz="2400" dirty="0" smtClean="0"/>
              <a:t> </a:t>
            </a:r>
            <a:r>
              <a:rPr lang="en-GB" sz="2400" dirty="0" err="1" smtClean="0"/>
              <a:t>una</a:t>
            </a:r>
            <a:r>
              <a:rPr lang="en-GB" sz="2400" dirty="0" smtClean="0"/>
              <a:t> </a:t>
            </a:r>
            <a:r>
              <a:rPr lang="en-GB" sz="2400" dirty="0" err="1" smtClean="0"/>
              <a:t>traiettoria</a:t>
            </a:r>
            <a:r>
              <a:rPr lang="en-GB" sz="2400" dirty="0" smtClean="0"/>
              <a:t> </a:t>
            </a:r>
            <a:r>
              <a:rPr lang="en-GB" sz="2400" dirty="0" err="1" smtClean="0"/>
              <a:t>specifica</a:t>
            </a:r>
            <a:endParaRPr lang="en-GB" sz="2400" dirty="0" smtClean="0"/>
          </a:p>
          <a:p>
            <a:pPr marL="514350" indent="-514350"/>
            <a:r>
              <a:rPr lang="en-GB" sz="2400" dirty="0" smtClean="0"/>
              <a:t>...</a:t>
            </a:r>
            <a:endParaRPr lang="en-GB" sz="24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7175" y="6335713"/>
            <a:ext cx="15616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 dirty="0" smtClean="0">
                <a:latin typeface="Verdana" charset="0"/>
              </a:rPr>
              <a:t>Homework</a:t>
            </a:r>
            <a:endParaRPr lang="en-GB" sz="2000" dirty="0">
              <a:latin typeface="Verdana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6256</TotalTime>
  <Words>270</Words>
  <Application>Microsoft Office PowerPoint</Application>
  <PresentationFormat>Presentazione su schermo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Robotic Perception and Action</vt:lpstr>
      <vt:lpstr>Diapositiva 2</vt:lpstr>
      <vt:lpstr>Diapositiva 3</vt:lpstr>
      <vt:lpstr>Diapositiva 4</vt:lpstr>
      <vt:lpstr>Diapositiva 5</vt:lpstr>
      <vt:lpstr>Diapositiva 6</vt:lpstr>
    </vt:vector>
  </TitlesOfParts>
  <Company>Università degli Studi di Trento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 Perception and Action</dc:title>
  <dc:creator>Mariolino De Cecco</dc:creator>
  <cp:lastModifiedBy>Luca</cp:lastModifiedBy>
  <cp:revision>341</cp:revision>
  <dcterms:created xsi:type="dcterms:W3CDTF">2017-03-05T10:01:04Z</dcterms:created>
  <dcterms:modified xsi:type="dcterms:W3CDTF">2018-11-20T16:29:06Z</dcterms:modified>
</cp:coreProperties>
</file>